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87" r:id="rId4"/>
    <p:sldId id="301" r:id="rId5"/>
    <p:sldId id="302" r:id="rId6"/>
    <p:sldId id="288" r:id="rId7"/>
    <p:sldId id="292" r:id="rId8"/>
    <p:sldId id="290" r:id="rId9"/>
    <p:sldId id="291" r:id="rId10"/>
    <p:sldId id="303" r:id="rId11"/>
    <p:sldId id="289" r:id="rId12"/>
    <p:sldId id="304" r:id="rId13"/>
    <p:sldId id="296" r:id="rId14"/>
    <p:sldId id="297" r:id="rId15"/>
    <p:sldId id="293" r:id="rId16"/>
    <p:sldId id="298" r:id="rId17"/>
    <p:sldId id="307" r:id="rId18"/>
    <p:sldId id="309" r:id="rId19"/>
    <p:sldId id="306" r:id="rId20"/>
    <p:sldId id="310" r:id="rId21"/>
    <p:sldId id="305" r:id="rId22"/>
    <p:sldId id="308" r:id="rId23"/>
    <p:sldId id="299" r:id="rId24"/>
    <p:sldId id="30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903" userDrawn="1">
          <p15:clr>
            <a:srgbClr val="A4A3A4"/>
          </p15:clr>
        </p15:guide>
        <p15:guide id="3" orient="horz" pos="3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B9BD5"/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0401" autoAdjust="0"/>
  </p:normalViewPr>
  <p:slideViewPr>
    <p:cSldViewPr snapToGrid="0">
      <p:cViewPr>
        <p:scale>
          <a:sx n="66" d="100"/>
          <a:sy n="66" d="100"/>
        </p:scale>
        <p:origin x="1536" y="666"/>
      </p:cViewPr>
      <p:guideLst>
        <p:guide pos="2903"/>
        <p:guide orient="horz" pos="33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페이지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63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 프레임워크 흐름에 대한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34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99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LIPM</a:t>
            </a:r>
            <a:r>
              <a:rPr lang="en-US" altLang="ko-KR" dirty="0" smtClean="0"/>
              <a:t>(Linear Inverted Pendulum Model)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SLPM</a:t>
            </a:r>
            <a:r>
              <a:rPr lang="en-US" altLang="ko-KR" dirty="0" smtClean="0"/>
              <a:t>(Spring Loaded Pendulum Model)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Centroidal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Dynamics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Cart-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Full-Body Model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67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10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91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86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92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737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4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600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64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71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5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로봇의 응용이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기본적으로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bipedal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안정적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 끊기거나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갑작스러운 전원 차단에도 로봇의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polygon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바깥으로 나갈 확률이 적음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0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기본적으로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bipedal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안정적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 끊기거나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갑작스러운 전원 차단에도 로봇의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polygon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바깥으로 나갈 확률이 적음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75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로봇은 어떻게 움직이는가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2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15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IIT </a:t>
            </a:r>
            <a:r>
              <a:rPr lang="en-US" altLang="ko-KR" dirty="0" err="1" smtClean="0"/>
              <a:t>HyQ</a:t>
            </a:r>
            <a:r>
              <a:rPr lang="en-US" altLang="ko-KR" dirty="0" smtClean="0"/>
              <a:t> version 1.2(2011)</a:t>
            </a: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각도를 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74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소개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토크를 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차이 및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필요조건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control robot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흔하지 않았던 이유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60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0.png"/><Relationship Id="rId28" Type="http://schemas.openxmlformats.org/officeDocument/2006/relationships/image" Target="../media/image32.png"/><Relationship Id="rId4" Type="http://schemas.openxmlformats.org/officeDocument/2006/relationships/image" Target="../media/image90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2.png"/><Relationship Id="rId4" Type="http://schemas.openxmlformats.org/officeDocument/2006/relationships/image" Target="../media/image24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2.png"/><Relationship Id="rId4" Type="http://schemas.openxmlformats.org/officeDocument/2006/relationships/image" Target="../media/image24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90.png"/><Relationship Id="rId10" Type="http://schemas.openxmlformats.org/officeDocument/2006/relationships/image" Target="../media/image28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7.png"/><Relationship Id="rId26" Type="http://schemas.openxmlformats.org/officeDocument/2006/relationships/image" Target="../media/image47.png"/><Relationship Id="rId21" Type="http://schemas.openxmlformats.org/officeDocument/2006/relationships/image" Target="../media/image40.png"/><Relationship Id="rId17" Type="http://schemas.openxmlformats.org/officeDocument/2006/relationships/image" Target="../media/image36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3.png"/><Relationship Id="rId15" Type="http://schemas.openxmlformats.org/officeDocument/2006/relationships/image" Target="../media/image45.png"/><Relationship Id="rId23" Type="http://schemas.openxmlformats.org/officeDocument/2006/relationships/image" Target="../media/image42.png"/><Relationship Id="rId28" Type="http://schemas.openxmlformats.org/officeDocument/2006/relationships/image" Target="../media/image49.png"/><Relationship Id="rId19" Type="http://schemas.openxmlformats.org/officeDocument/2006/relationships/image" Target="../media/image38.png"/><Relationship Id="rId14" Type="http://schemas.openxmlformats.org/officeDocument/2006/relationships/image" Target="../media/image44.png"/><Relationship Id="rId22" Type="http://schemas.openxmlformats.org/officeDocument/2006/relationships/image" Target="../media/image41.png"/><Relationship Id="rId27" Type="http://schemas.openxmlformats.org/officeDocument/2006/relationships/image" Target="../media/image48.pn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8.png"/><Relationship Id="rId3" Type="http://schemas.openxmlformats.org/officeDocument/2006/relationships/video" Target="NULL" TargetMode="External"/><Relationship Id="rId7" Type="http://schemas.microsoft.com/office/2007/relationships/media" Target="../media/media7.mp4"/><Relationship Id="rId12" Type="http://schemas.openxmlformats.org/officeDocument/2006/relationships/image" Target="../media/image7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video" Target="../media/media6.mp4"/><Relationship Id="rId11" Type="http://schemas.openxmlformats.org/officeDocument/2006/relationships/image" Target="../media/image6.png"/><Relationship Id="rId5" Type="http://schemas.microsoft.com/office/2007/relationships/media" Target="../media/media6.mp4"/><Relationship Id="rId10" Type="http://schemas.openxmlformats.org/officeDocument/2006/relationships/notesSlide" Target="../notesSlides/notesSlide4.xml"/><Relationship Id="rId4" Type="http://schemas.microsoft.com/office/2007/relationships/media" Target="../media/media5.wm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74"/>
            <a:ext cx="7772400" cy="1786823"/>
          </a:xfrm>
        </p:spPr>
        <p:txBody>
          <a:bodyPr>
            <a:noAutofit/>
          </a:bodyPr>
          <a:lstStyle/>
          <a:p>
            <a:r>
              <a:rPr lang="en-US" altLang="ko-KR" sz="4000" b="1" dirty="0"/>
              <a:t>A Reactive Online Optimization Based Whole Body </a:t>
            </a:r>
            <a:r>
              <a:rPr lang="en-US" altLang="ko-KR" sz="4000" b="1" dirty="0" smtClean="0"/>
              <a:t>Control </a:t>
            </a:r>
            <a:r>
              <a:rPr lang="en-US" altLang="ko-KR" sz="4000" b="1" dirty="0"/>
              <a:t>for Quadruped Locomotion Over Challenging Terrain</a:t>
            </a:r>
            <a:endParaRPr lang="ko-KR" altLang="en-US" sz="4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67565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2</a:t>
            </a:r>
          </a:p>
          <a:p>
            <a:r>
              <a:rPr lang="en-US" altLang="ko-KR" dirty="0" smtClean="0"/>
              <a:t>20185570 - Hong </a:t>
            </a:r>
            <a:r>
              <a:rPr lang="en-US" altLang="ko-KR" dirty="0" err="1" smtClean="0"/>
              <a:t>Seung</a:t>
            </a:r>
            <a:r>
              <a:rPr lang="en-US" altLang="ko-KR" dirty="0" smtClean="0"/>
              <a:t> woo</a:t>
            </a:r>
          </a:p>
          <a:p>
            <a:r>
              <a:rPr lang="en-US" altLang="ko-KR" dirty="0" smtClean="0"/>
              <a:t>20183633 – Choe JongHun</a:t>
            </a:r>
            <a:endParaRPr lang="ko-KR" altLang="en-US" dirty="0"/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852837"/>
            <a:ext cx="82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4191"/>
                </a:solidFill>
              </a:rPr>
              <a:t>[CE554] Mechanical Design of Civil Robot</a:t>
            </a:r>
            <a:endParaRPr lang="ko-KR" altLang="en-US" sz="3200" dirty="0">
              <a:solidFill>
                <a:srgbClr val="00419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October 5,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오른쪽 화살표 51"/>
          <p:cNvSpPr/>
          <p:nvPr/>
        </p:nvSpPr>
        <p:spPr>
          <a:xfrm rot="12694055">
            <a:off x="5663573" y="2464105"/>
            <a:ext cx="365594" cy="18108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14104" y="2554650"/>
            <a:ext cx="1179996" cy="16235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Obstacle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Torque based Robot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88539" y="158169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Compliance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621790" y="2248070"/>
            <a:ext cx="1074253" cy="17230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621790" y="2896736"/>
            <a:ext cx="0" cy="107442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621790" y="3971156"/>
            <a:ext cx="37846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1414779" y="3764147"/>
            <a:ext cx="414020" cy="414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27" name="폭발 1 26"/>
          <p:cNvSpPr/>
          <p:nvPr/>
        </p:nvSpPr>
        <p:spPr>
          <a:xfrm>
            <a:off x="2188539" y="2248069"/>
            <a:ext cx="585305" cy="71755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05606" y="3307005"/>
                <a:ext cx="1463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06" y="3307005"/>
                <a:ext cx="146322" cy="215444"/>
              </a:xfrm>
              <a:prstGeom prst="rect">
                <a:avLst/>
              </a:prstGeom>
              <a:blipFill>
                <a:blip r:embed="rId3"/>
                <a:stretch>
                  <a:fillRect l="-33333" r="-2083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연결선 30"/>
          <p:cNvCxnSpPr/>
          <p:nvPr/>
        </p:nvCxnSpPr>
        <p:spPr>
          <a:xfrm flipH="1">
            <a:off x="1804536" y="3557135"/>
            <a:ext cx="1" cy="6811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750219" y="3623095"/>
            <a:ext cx="54318" cy="215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/>
          <p:cNvSpPr/>
          <p:nvPr/>
        </p:nvSpPr>
        <p:spPr>
          <a:xfrm>
            <a:off x="1384450" y="3526808"/>
            <a:ext cx="474677" cy="474677"/>
          </a:xfrm>
          <a:prstGeom prst="arc">
            <a:avLst>
              <a:gd name="adj1" fmla="val 16200000"/>
              <a:gd name="adj2" fmla="val 19147656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34177" y="2529641"/>
            <a:ext cx="1179996" cy="16235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Obstacle</a:t>
            </a:r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5101590" y="2317163"/>
            <a:ext cx="1031177" cy="16539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5101590" y="2896736"/>
            <a:ext cx="0" cy="107442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101590" y="3971156"/>
            <a:ext cx="37846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4894579" y="3764147"/>
            <a:ext cx="414020" cy="414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5088888" y="3358356"/>
                <a:ext cx="313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888" y="3358356"/>
                <a:ext cx="313774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아래로 구부러진 화살표 49"/>
          <p:cNvSpPr/>
          <p:nvPr/>
        </p:nvSpPr>
        <p:spPr>
          <a:xfrm rot="1680981">
            <a:off x="4968115" y="3609800"/>
            <a:ext cx="514832" cy="210674"/>
          </a:xfrm>
          <a:prstGeom prst="curved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5640149" y="2140347"/>
                <a:ext cx="313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𝑟𝑒𝑎𝑐𝑡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49" y="2140347"/>
                <a:ext cx="313774" cy="215444"/>
              </a:xfrm>
              <a:prstGeom prst="rect">
                <a:avLst/>
              </a:prstGeom>
              <a:blipFill>
                <a:blip r:embed="rId5"/>
                <a:stretch>
                  <a:fillRect l="-25000" r="-42308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1068512" y="4665198"/>
            <a:ext cx="69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Torque based controlled robot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23982" y="1058238"/>
            <a:ext cx="470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Advantage of Torque control</a:t>
            </a:r>
            <a:endParaRPr lang="ko-KR" altLang="en-US" dirty="0"/>
          </a:p>
        </p:txBody>
      </p:sp>
      <p:sp>
        <p:nvSpPr>
          <p:cNvPr id="59" name="오른쪽 화살표 58"/>
          <p:cNvSpPr/>
          <p:nvPr/>
        </p:nvSpPr>
        <p:spPr>
          <a:xfrm>
            <a:off x="1514847" y="1600511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068512" y="5224087"/>
            <a:ext cx="69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저감속비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고토크</a:t>
            </a:r>
            <a:r>
              <a:rPr lang="ko-KR" altLang="en-US" dirty="0" smtClean="0"/>
              <a:t> 모터 필요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5814" y="5833915"/>
            <a:ext cx="696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기술의 발달 등으로 최근에 들어와 활성화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5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163370" y="2458642"/>
                <a:ext cx="173650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70" y="2458642"/>
                <a:ext cx="1736501" cy="39158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/>
          <p:cNvSpPr/>
          <p:nvPr/>
        </p:nvSpPr>
        <p:spPr>
          <a:xfrm>
            <a:off x="2604570" y="4148671"/>
            <a:ext cx="679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Plant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416768" y="4136774"/>
            <a:ext cx="3075709" cy="151837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1143" y="1857896"/>
            <a:ext cx="2335876" cy="59020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High-level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2753732" y="2453179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148880" y="3586985"/>
                <a:ext cx="169161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80" y="3586985"/>
                <a:ext cx="1691617" cy="391582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83650" y="2891260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2891260"/>
                <a:ext cx="58817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연결선 58"/>
          <p:cNvCxnSpPr>
            <a:stCxn id="46" idx="2"/>
          </p:cNvCxnSpPr>
          <p:nvPr/>
        </p:nvCxnSpPr>
        <p:spPr>
          <a:xfrm flipH="1">
            <a:off x="2949081" y="5655145"/>
            <a:ext cx="5542" cy="251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876883" y="5906851"/>
            <a:ext cx="2072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4" name="그룹 253"/>
          <p:cNvGrpSpPr/>
          <p:nvPr/>
        </p:nvGrpSpPr>
        <p:grpSpPr>
          <a:xfrm>
            <a:off x="5472771" y="3545755"/>
            <a:ext cx="3259296" cy="2109390"/>
            <a:chOff x="5842687" y="3224643"/>
            <a:chExt cx="3259296" cy="2109390"/>
          </a:xfrm>
        </p:grpSpPr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8609" y="3342009"/>
              <a:ext cx="1923374" cy="1936369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0940" y="3829987"/>
              <a:ext cx="1349733" cy="1402206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>
              <a:off x="5842687" y="3224643"/>
              <a:ext cx="3031989" cy="2109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781143" y="2989613"/>
            <a:ext cx="2335876" cy="590203"/>
            <a:chOff x="1781143" y="3167012"/>
            <a:chExt cx="2335876" cy="590203"/>
          </a:xfrm>
        </p:grpSpPr>
        <p:sp>
          <p:nvSpPr>
            <p:cNvPr id="48" name="직사각형 47"/>
            <p:cNvSpPr/>
            <p:nvPr/>
          </p:nvSpPr>
          <p:spPr>
            <a:xfrm>
              <a:off x="1781143" y="31670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913863" y="3279815"/>
              <a:ext cx="20808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smtClean="0"/>
                <a:t>Low-level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</p:grpSp>
      <p:sp>
        <p:nvSpPr>
          <p:cNvPr id="218" name="아래쪽 화살표 217"/>
          <p:cNvSpPr/>
          <p:nvPr/>
        </p:nvSpPr>
        <p:spPr>
          <a:xfrm>
            <a:off x="2748962" y="3584959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47" idx="1"/>
          </p:cNvCxnSpPr>
          <p:nvPr/>
        </p:nvCxnSpPr>
        <p:spPr>
          <a:xfrm>
            <a:off x="874703" y="2149242"/>
            <a:ext cx="906440" cy="3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>
            <a:endCxn id="48" idx="1"/>
          </p:cNvCxnSpPr>
          <p:nvPr/>
        </p:nvCxnSpPr>
        <p:spPr>
          <a:xfrm>
            <a:off x="874703" y="3284715"/>
            <a:ext cx="9064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74703" y="2149244"/>
            <a:ext cx="2181" cy="37576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/>
              <p:cNvSpPr txBox="1"/>
              <p:nvPr/>
            </p:nvSpPr>
            <p:spPr>
              <a:xfrm>
                <a:off x="983650" y="1755358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7" name="TextBox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1755358"/>
                <a:ext cx="588174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7" name="그룹 256"/>
          <p:cNvGrpSpPr/>
          <p:nvPr/>
        </p:nvGrpSpPr>
        <p:grpSpPr>
          <a:xfrm>
            <a:off x="1707639" y="4541524"/>
            <a:ext cx="2475114" cy="986652"/>
            <a:chOff x="1707639" y="4413389"/>
            <a:chExt cx="2475114" cy="986652"/>
          </a:xfrm>
        </p:grpSpPr>
        <p:grpSp>
          <p:nvGrpSpPr>
            <p:cNvPr id="258" name="그룹 257"/>
            <p:cNvGrpSpPr/>
            <p:nvPr/>
          </p:nvGrpSpPr>
          <p:grpSpPr>
            <a:xfrm>
              <a:off x="1707639" y="4809838"/>
              <a:ext cx="2475114" cy="590203"/>
              <a:chOff x="2204919" y="4932989"/>
              <a:chExt cx="2475114" cy="590203"/>
            </a:xfrm>
          </p:grpSpPr>
          <p:sp>
            <p:nvSpPr>
              <p:cNvPr id="268" name="직사각형 267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직사각형 269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9" name="그룹 258"/>
            <p:cNvGrpSpPr/>
            <p:nvPr/>
          </p:nvGrpSpPr>
          <p:grpSpPr>
            <a:xfrm>
              <a:off x="1819113" y="4428659"/>
              <a:ext cx="605806" cy="366889"/>
              <a:chOff x="1819113" y="4428659"/>
              <a:chExt cx="605806" cy="366889"/>
            </a:xfrm>
          </p:grpSpPr>
          <p:sp>
            <p:nvSpPr>
              <p:cNvPr id="266" name="아래쪽 화살표 265"/>
              <p:cNvSpPr/>
              <p:nvPr/>
            </p:nvSpPr>
            <p:spPr>
              <a:xfrm>
                <a:off x="1819113" y="4428659"/>
                <a:ext cx="605806" cy="366889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직사각형 266"/>
                  <p:cNvSpPr/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7" name="직사각형 2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90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0" name="그룹 259"/>
            <p:cNvGrpSpPr/>
            <p:nvPr/>
          </p:nvGrpSpPr>
          <p:grpSpPr>
            <a:xfrm>
              <a:off x="2643555" y="4413390"/>
              <a:ext cx="605806" cy="378192"/>
              <a:chOff x="1819113" y="4417357"/>
              <a:chExt cx="605806" cy="378192"/>
            </a:xfrm>
          </p:grpSpPr>
          <p:sp>
            <p:nvSpPr>
              <p:cNvPr id="264" name="아래쪽 화살표 263"/>
              <p:cNvSpPr/>
              <p:nvPr/>
            </p:nvSpPr>
            <p:spPr>
              <a:xfrm>
                <a:off x="1819113" y="4417357"/>
                <a:ext cx="605806" cy="378192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5" name="직사각형 2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1" name="그룹 260"/>
            <p:cNvGrpSpPr/>
            <p:nvPr/>
          </p:nvGrpSpPr>
          <p:grpSpPr>
            <a:xfrm>
              <a:off x="3467831" y="4413389"/>
              <a:ext cx="605806" cy="379733"/>
              <a:chOff x="1819113" y="4415815"/>
              <a:chExt cx="605806" cy="379733"/>
            </a:xfrm>
          </p:grpSpPr>
          <p:sp>
            <p:nvSpPr>
              <p:cNvPr id="262" name="아래쪽 화살표 261"/>
              <p:cNvSpPr/>
              <p:nvPr/>
            </p:nvSpPr>
            <p:spPr>
              <a:xfrm>
                <a:off x="1819113" y="4415815"/>
                <a:ext cx="605806" cy="379733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3" name="직사각형 2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2" name="직사각형 101"/>
          <p:cNvSpPr/>
          <p:nvPr/>
        </p:nvSpPr>
        <p:spPr>
          <a:xfrm>
            <a:off x="1707639" y="1755358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1706753" y="2888068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1344581" y="4049687"/>
            <a:ext cx="3230036" cy="1674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983650" y="1029386"/>
            <a:ext cx="334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General robot control framework</a:t>
            </a:r>
            <a:endParaRPr lang="ko-KR" altLang="en-US" dirty="0"/>
          </a:p>
        </p:txBody>
      </p:sp>
      <p:sp>
        <p:nvSpPr>
          <p:cNvPr id="6" name="왼쪽 화살표 5"/>
          <p:cNvSpPr/>
          <p:nvPr/>
        </p:nvSpPr>
        <p:spPr>
          <a:xfrm>
            <a:off x="4600730" y="4390005"/>
            <a:ext cx="776287" cy="482600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2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par>
              <p:cTn id="25"/>
            </p:par>
            <p:par>
              <p:cTn id="26"/>
            </p:par>
          </p:childTnLst>
        </p:cTn>
      </p:par>
    </p:tnLst>
    <p:bldLst>
      <p:bldP spid="102" grpId="0" animBg="1"/>
      <p:bldP spid="271" grpId="0" animBg="1"/>
      <p:bldP spid="27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adrupedal schematic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549400"/>
            <a:ext cx="4219409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75" y="1365571"/>
            <a:ext cx="3235325" cy="433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Simplified Robot Model</a:t>
            </a:r>
            <a:endParaRPr lang="ko-KR" alt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815974" y="3937035"/>
            <a:ext cx="3998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Full Body Model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Too complicate!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Take long computation time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1210047" y="5190240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5283200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 simplified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9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5550" y="883299"/>
            <a:ext cx="1685925" cy="4162426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Simplified Robot Model</a:t>
            </a:r>
            <a:endParaRPr lang="ko-KR" altLang="en-US" sz="3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0" y="883300"/>
            <a:ext cx="1685925" cy="41624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3178242" y="4867827"/>
            <a:ext cx="300573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4608512" y="3501878"/>
            <a:ext cx="175985" cy="1365949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527097" y="4786895"/>
            <a:ext cx="161866" cy="1618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527097" y="3244478"/>
            <a:ext cx="515568" cy="515566"/>
            <a:chOff x="1300134" y="2195613"/>
            <a:chExt cx="515568" cy="515566"/>
          </a:xfrm>
        </p:grpSpPr>
        <p:grpSp>
          <p:nvGrpSpPr>
            <p:cNvPr id="8" name="그룹 7"/>
            <p:cNvGrpSpPr/>
            <p:nvPr/>
          </p:nvGrpSpPr>
          <p:grpSpPr>
            <a:xfrm>
              <a:off x="1300136" y="2195613"/>
              <a:ext cx="515566" cy="515566"/>
              <a:chOff x="1300136" y="2195613"/>
              <a:chExt cx="515566" cy="515566"/>
            </a:xfrm>
          </p:grpSpPr>
          <p:sp>
            <p:nvSpPr>
              <p:cNvPr id="10" name="원형 9"/>
              <p:cNvSpPr/>
              <p:nvPr/>
            </p:nvSpPr>
            <p:spPr>
              <a:xfrm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원형 10"/>
              <p:cNvSpPr/>
              <p:nvPr/>
            </p:nvSpPr>
            <p:spPr>
              <a:xfrm rot="108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원형 11"/>
              <p:cNvSpPr/>
              <p:nvPr/>
            </p:nvSpPr>
            <p:spPr>
              <a:xfrm rot="54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형 12"/>
              <p:cNvSpPr/>
              <p:nvPr/>
            </p:nvSpPr>
            <p:spPr>
              <a:xfrm rot="16200000">
                <a:off x="1300136" y="2195613"/>
                <a:ext cx="515566" cy="515566"/>
              </a:xfrm>
              <a:prstGeom prst="pie">
                <a:avLst>
                  <a:gd name="adj1" fmla="val 10786007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타원 8"/>
            <p:cNvSpPr/>
            <p:nvPr/>
          </p:nvSpPr>
          <p:spPr>
            <a:xfrm>
              <a:off x="1300134" y="2195613"/>
              <a:ext cx="514800" cy="51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968500" y="5355275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Rigid Inverted Pendulum with Point Mass</a:t>
            </a:r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>
            <a:off x="1362326" y="5337175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7"/>
            </p:par>
            <p:par>
              <p:cTn id="18"/>
            </p:par>
            <p:par>
              <p:cTn id="19"/>
            </p:par>
            <p:par>
              <p:cTn id="20"/>
            </p:par>
            <p:par>
              <p:cTn id="21"/>
            </p:par>
            <p:par>
              <p:cTn id="22"/>
            </p:par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Simplified Robot Model</a:t>
            </a:r>
            <a:endParaRPr lang="ko-KR" alt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6212774" y="5295248"/>
            <a:ext cx="177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Full-Body Model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83551" y="3174042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LIPM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387028" y="5758934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SLPM</a:t>
            </a:r>
            <a:endParaRPr lang="en-US" altLang="ko-KR" dirty="0"/>
          </a:p>
        </p:txBody>
      </p:sp>
      <p:pic>
        <p:nvPicPr>
          <p:cNvPr id="1026" name="Picture 2" descr="Fig.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790" y="1305247"/>
            <a:ext cx="3108946" cy="114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393415" y="2548920"/>
            <a:ext cx="277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Centroidal</a:t>
            </a:r>
            <a:r>
              <a:rPr lang="en-US" altLang="ko-KR" dirty="0"/>
              <a:t> Dynamics Model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12" y="3445523"/>
            <a:ext cx="1655642" cy="15701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49276" y="5001069"/>
            <a:ext cx="1803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Cart-Table Model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1299941" y="883299"/>
            <a:ext cx="1623171" cy="2247811"/>
            <a:chOff x="980636" y="1657261"/>
            <a:chExt cx="3005737" cy="4162425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7945" y="1657261"/>
              <a:ext cx="1685924" cy="4162425"/>
            </a:xfrm>
            <a:prstGeom prst="rect">
              <a:avLst/>
            </a:prstGeom>
          </p:spPr>
        </p:pic>
        <p:cxnSp>
          <p:nvCxnSpPr>
            <p:cNvPr id="57" name="직선 연결선 56"/>
            <p:cNvCxnSpPr/>
            <p:nvPr/>
          </p:nvCxnSpPr>
          <p:spPr>
            <a:xfrm>
              <a:off x="980636" y="5641788"/>
              <a:ext cx="3005737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H="1">
              <a:off x="2410906" y="4275839"/>
              <a:ext cx="175985" cy="136594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2329491" y="5560856"/>
              <a:ext cx="161866" cy="161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980636" y="4275839"/>
              <a:ext cx="3005737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2329491" y="4018439"/>
              <a:ext cx="515568" cy="515566"/>
              <a:chOff x="1300134" y="2195613"/>
              <a:chExt cx="515568" cy="515566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64" name="원형 63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원형 64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원형 65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원형 66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타원 62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1" name="그룹 90"/>
          <p:cNvGrpSpPr/>
          <p:nvPr/>
        </p:nvGrpSpPr>
        <p:grpSpPr>
          <a:xfrm>
            <a:off x="12110" y="3720482"/>
            <a:ext cx="1453873" cy="2013362"/>
            <a:chOff x="10450837" y="699318"/>
            <a:chExt cx="3005737" cy="4162425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38145" y="699318"/>
              <a:ext cx="1685925" cy="4162425"/>
            </a:xfrm>
            <a:prstGeom prst="rect">
              <a:avLst/>
            </a:prstGeom>
          </p:spPr>
        </p:pic>
        <p:cxnSp>
          <p:nvCxnSpPr>
            <p:cNvPr id="73" name="직선 연결선 72"/>
            <p:cNvCxnSpPr/>
            <p:nvPr/>
          </p:nvCxnSpPr>
          <p:spPr>
            <a:xfrm>
              <a:off x="10450837" y="4683845"/>
              <a:ext cx="3005737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11990767" y="3317896"/>
              <a:ext cx="66326" cy="51480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10450837" y="3317896"/>
              <a:ext cx="3005737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그룹 76"/>
            <p:cNvGrpSpPr/>
            <p:nvPr/>
          </p:nvGrpSpPr>
          <p:grpSpPr>
            <a:xfrm>
              <a:off x="11799692" y="3060496"/>
              <a:ext cx="515568" cy="515566"/>
              <a:chOff x="1300134" y="2195613"/>
              <a:chExt cx="515568" cy="51556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80" name="원형 79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원형 80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원형 81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원형 82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타원 78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5" name="직선 연결선 84"/>
            <p:cNvCxnSpPr/>
            <p:nvPr/>
          </p:nvCxnSpPr>
          <p:spPr>
            <a:xfrm flipH="1">
              <a:off x="11880625" y="4230578"/>
              <a:ext cx="58398" cy="45326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/>
            <p:cNvSpPr/>
            <p:nvPr/>
          </p:nvSpPr>
          <p:spPr>
            <a:xfrm>
              <a:off x="11799692" y="4602913"/>
              <a:ext cx="161866" cy="161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 rot="866345">
              <a:off x="11805784" y="3811171"/>
              <a:ext cx="266477" cy="434518"/>
            </a:xfrm>
            <a:custGeom>
              <a:avLst/>
              <a:gdLst>
                <a:gd name="connsiteX0" fmla="*/ 261782 w 406562"/>
                <a:gd name="connsiteY0" fmla="*/ 0 h 662940"/>
                <a:gd name="connsiteX1" fmla="*/ 2702 w 406562"/>
                <a:gd name="connsiteY1" fmla="*/ 91440 h 662940"/>
                <a:gd name="connsiteX2" fmla="*/ 406562 w 406562"/>
                <a:gd name="connsiteY2" fmla="*/ 137160 h 662940"/>
                <a:gd name="connsiteX3" fmla="*/ 2702 w 406562"/>
                <a:gd name="connsiteY3" fmla="*/ 198120 h 662940"/>
                <a:gd name="connsiteX4" fmla="*/ 391322 w 406562"/>
                <a:gd name="connsiteY4" fmla="*/ 251460 h 662940"/>
                <a:gd name="connsiteX5" fmla="*/ 2702 w 406562"/>
                <a:gd name="connsiteY5" fmla="*/ 320040 h 662940"/>
                <a:gd name="connsiteX6" fmla="*/ 398942 w 406562"/>
                <a:gd name="connsiteY6" fmla="*/ 365760 h 662940"/>
                <a:gd name="connsiteX7" fmla="*/ 2702 w 406562"/>
                <a:gd name="connsiteY7" fmla="*/ 419100 h 662940"/>
                <a:gd name="connsiteX8" fmla="*/ 398942 w 406562"/>
                <a:gd name="connsiteY8" fmla="*/ 480060 h 662940"/>
                <a:gd name="connsiteX9" fmla="*/ 10322 w 406562"/>
                <a:gd name="connsiteY9" fmla="*/ 525780 h 662940"/>
                <a:gd name="connsiteX10" fmla="*/ 398942 w 406562"/>
                <a:gd name="connsiteY10" fmla="*/ 586740 h 662940"/>
                <a:gd name="connsiteX11" fmla="*/ 208442 w 406562"/>
                <a:gd name="connsiteY11" fmla="*/ 662940 h 66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6562" h="662940">
                  <a:moveTo>
                    <a:pt x="261782" y="0"/>
                  </a:moveTo>
                  <a:cubicBezTo>
                    <a:pt x="120177" y="34290"/>
                    <a:pt x="-21428" y="68580"/>
                    <a:pt x="2702" y="91440"/>
                  </a:cubicBezTo>
                  <a:cubicBezTo>
                    <a:pt x="26832" y="114300"/>
                    <a:pt x="406562" y="119380"/>
                    <a:pt x="406562" y="137160"/>
                  </a:cubicBezTo>
                  <a:cubicBezTo>
                    <a:pt x="406562" y="154940"/>
                    <a:pt x="5242" y="179070"/>
                    <a:pt x="2702" y="198120"/>
                  </a:cubicBezTo>
                  <a:cubicBezTo>
                    <a:pt x="162" y="217170"/>
                    <a:pt x="391322" y="231140"/>
                    <a:pt x="391322" y="251460"/>
                  </a:cubicBezTo>
                  <a:cubicBezTo>
                    <a:pt x="391322" y="271780"/>
                    <a:pt x="1432" y="300990"/>
                    <a:pt x="2702" y="320040"/>
                  </a:cubicBezTo>
                  <a:cubicBezTo>
                    <a:pt x="3972" y="339090"/>
                    <a:pt x="398942" y="349250"/>
                    <a:pt x="398942" y="365760"/>
                  </a:cubicBezTo>
                  <a:cubicBezTo>
                    <a:pt x="398942" y="382270"/>
                    <a:pt x="2702" y="400050"/>
                    <a:pt x="2702" y="419100"/>
                  </a:cubicBezTo>
                  <a:cubicBezTo>
                    <a:pt x="2702" y="438150"/>
                    <a:pt x="397672" y="462280"/>
                    <a:pt x="398942" y="480060"/>
                  </a:cubicBezTo>
                  <a:cubicBezTo>
                    <a:pt x="400212" y="497840"/>
                    <a:pt x="10322" y="508000"/>
                    <a:pt x="10322" y="525780"/>
                  </a:cubicBezTo>
                  <a:cubicBezTo>
                    <a:pt x="10322" y="543560"/>
                    <a:pt x="365922" y="563880"/>
                    <a:pt x="398942" y="586740"/>
                  </a:cubicBezTo>
                  <a:cubicBezTo>
                    <a:pt x="431962" y="609600"/>
                    <a:pt x="238922" y="624840"/>
                    <a:pt x="208442" y="66294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Picture 4" descr="quadrupedal schematic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54" y="3912837"/>
            <a:ext cx="3007805" cy="14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652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4608513" y="1854438"/>
            <a:ext cx="982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HLC(High-Level Controller): Construct robot reference trajectory from sensor/feedback data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5086" y="311156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ZMP(Zero Moment Point) based HLC</a:t>
            </a:r>
            <a:endParaRPr lang="ko-KR" altLang="en-US" dirty="0"/>
          </a:p>
        </p:txBody>
      </p:sp>
      <p:sp>
        <p:nvSpPr>
          <p:cNvPr id="248" name="TextBox 247"/>
          <p:cNvSpPr txBox="1"/>
          <p:nvPr/>
        </p:nvSpPr>
        <p:spPr>
          <a:xfrm>
            <a:off x="5415086" y="3910159"/>
            <a:ext cx="28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CP(Capture Point) based HLC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98932" y="1552158"/>
            <a:ext cx="3617774" cy="4151493"/>
            <a:chOff x="874703" y="1755358"/>
            <a:chExt cx="3617774" cy="4151493"/>
          </a:xfrm>
        </p:grpSpPr>
        <p:sp>
          <p:nvSpPr>
            <p:cNvPr id="6" name="직사각형 5"/>
            <p:cNvSpPr/>
            <p:nvPr/>
          </p:nvSpPr>
          <p:spPr>
            <a:xfrm>
              <a:off x="2604570" y="4148671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16768" y="4136774"/>
              <a:ext cx="3075709" cy="1518371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1143" y="1857896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High-level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아래쪽 화살표 8"/>
            <p:cNvSpPr/>
            <p:nvPr/>
          </p:nvSpPr>
          <p:spPr>
            <a:xfrm>
              <a:off x="2753732" y="2453179"/>
              <a:ext cx="390698" cy="52110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83650" y="2891260"/>
                  <a:ext cx="5881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50" y="2891260"/>
                  <a:ext cx="58817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/>
            <p:cNvCxnSpPr>
              <a:stCxn id="7" idx="2"/>
            </p:cNvCxnSpPr>
            <p:nvPr/>
          </p:nvCxnSpPr>
          <p:spPr>
            <a:xfrm flipH="1">
              <a:off x="2949081" y="5655145"/>
              <a:ext cx="5542" cy="251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876883" y="5906851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그룹 12"/>
            <p:cNvGrpSpPr/>
            <p:nvPr/>
          </p:nvGrpSpPr>
          <p:grpSpPr>
            <a:xfrm>
              <a:off x="1781143" y="2989613"/>
              <a:ext cx="2335876" cy="590203"/>
              <a:chOff x="1781143" y="3167012"/>
              <a:chExt cx="2335876" cy="590203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1781143" y="3167012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913863" y="3279815"/>
                <a:ext cx="2080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/>
                  <a:t>Low-level </a:t>
                </a:r>
                <a:r>
                  <a:rPr lang="en-US" altLang="ko-KR" b="1" dirty="0"/>
                  <a:t>controller</a:t>
                </a:r>
                <a:endParaRPr lang="ko-KR" altLang="en-US" b="1" dirty="0"/>
              </a:p>
            </p:txBody>
          </p:sp>
        </p:grpSp>
        <p:sp>
          <p:nvSpPr>
            <p:cNvPr id="16" name="아래쪽 화살표 15"/>
            <p:cNvSpPr/>
            <p:nvPr/>
          </p:nvSpPr>
          <p:spPr>
            <a:xfrm>
              <a:off x="2748962" y="3584959"/>
              <a:ext cx="390698" cy="52110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endCxn id="8" idx="1"/>
            </p:cNvCxnSpPr>
            <p:nvPr/>
          </p:nvCxnSpPr>
          <p:spPr>
            <a:xfrm>
              <a:off x="874703" y="2149242"/>
              <a:ext cx="906440" cy="3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endCxn id="14" idx="1"/>
            </p:cNvCxnSpPr>
            <p:nvPr/>
          </p:nvCxnSpPr>
          <p:spPr>
            <a:xfrm>
              <a:off x="874703" y="3284715"/>
              <a:ext cx="9064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874703" y="2149244"/>
              <a:ext cx="2181" cy="37576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3650" y="1755358"/>
                  <a:ext cx="5881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50" y="1755358"/>
                  <a:ext cx="5881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그룹 20"/>
            <p:cNvGrpSpPr/>
            <p:nvPr/>
          </p:nvGrpSpPr>
          <p:grpSpPr>
            <a:xfrm>
              <a:off x="1707639" y="4541524"/>
              <a:ext cx="2475114" cy="986652"/>
              <a:chOff x="1707639" y="4413389"/>
              <a:chExt cx="2475114" cy="986652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707639" y="4809838"/>
                <a:ext cx="2475114" cy="590203"/>
                <a:chOff x="2204919" y="4932989"/>
                <a:chExt cx="2475114" cy="590203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2204919" y="4932989"/>
                  <a:ext cx="825038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Position control robot</a:t>
                  </a:r>
                  <a:endParaRPr lang="ko-KR" altLang="en-US" sz="1200" b="1" dirty="0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3029957" y="4932989"/>
                  <a:ext cx="825038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Torque</a:t>
                  </a:r>
                </a:p>
                <a:p>
                  <a:pPr algn="ctr"/>
                  <a:r>
                    <a:rPr lang="en-US" altLang="ko-KR" sz="1200" b="1" dirty="0" smtClean="0"/>
                    <a:t>control robot</a:t>
                  </a:r>
                  <a:endParaRPr lang="ko-KR" altLang="en-US" sz="1200" b="1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직사각형 33"/>
                    <p:cNvSpPr/>
                    <p:nvPr/>
                  </p:nvSpPr>
                  <p:spPr>
                    <a:xfrm>
                      <a:off x="3854995" y="4932989"/>
                      <a:ext cx="825038" cy="590203"/>
                    </a:xfrm>
                    <a:prstGeom prst="rect">
                      <a:avLst/>
                    </a:prstGeom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ko-KR" sz="12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sz="1200" b="1" dirty="0"/>
                    </a:p>
                    <a:p>
                      <a:pPr algn="ctr"/>
                      <a:r>
                        <a:rPr lang="en-US" altLang="ko-KR" sz="1200" b="1" dirty="0"/>
                        <a:t>control </a:t>
                      </a:r>
                      <a:r>
                        <a:rPr lang="en-US" altLang="ko-KR" sz="1200" b="1" dirty="0" smtClean="0"/>
                        <a:t>robot</a:t>
                      </a:r>
                      <a:endParaRPr lang="ko-KR" altLang="en-US" sz="1200" b="1" dirty="0"/>
                    </a:p>
                  </p:txBody>
                </p:sp>
              </mc:Choice>
              <mc:Fallback xmlns="">
                <p:sp>
                  <p:nvSpPr>
                    <p:cNvPr id="56" name="직사각형 5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4995" y="4932989"/>
                      <a:ext cx="825038" cy="590203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8824"/>
                      </a:stretch>
                    </a:blipFill>
                    <a:ln w="28575"/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그룹 22"/>
              <p:cNvGrpSpPr/>
              <p:nvPr/>
            </p:nvGrpSpPr>
            <p:grpSpPr>
              <a:xfrm>
                <a:off x="1819113" y="4428659"/>
                <a:ext cx="605806" cy="366889"/>
                <a:chOff x="1819113" y="4428659"/>
                <a:chExt cx="605806" cy="366889"/>
              </a:xfrm>
            </p:grpSpPr>
            <p:sp>
              <p:nvSpPr>
                <p:cNvPr id="30" name="아래쪽 화살표 29"/>
                <p:cNvSpPr/>
                <p:nvPr/>
              </p:nvSpPr>
              <p:spPr>
                <a:xfrm>
                  <a:off x="1819113" y="4428659"/>
                  <a:ext cx="605806" cy="366889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직사각형 30"/>
                    <p:cNvSpPr/>
                    <p:nvPr/>
                  </p:nvSpPr>
                  <p:spPr>
                    <a:xfrm>
                      <a:off x="1908882" y="4428660"/>
                      <a:ext cx="334885" cy="26830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ko-K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1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67" name="직사각형 26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8882" y="4428660"/>
                      <a:ext cx="334885" cy="268302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r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그룹 23"/>
              <p:cNvGrpSpPr/>
              <p:nvPr/>
            </p:nvGrpSpPr>
            <p:grpSpPr>
              <a:xfrm>
                <a:off x="2643555" y="4413390"/>
                <a:ext cx="605806" cy="378192"/>
                <a:chOff x="1819113" y="4417357"/>
                <a:chExt cx="605806" cy="378192"/>
              </a:xfrm>
            </p:grpSpPr>
            <p:sp>
              <p:nvSpPr>
                <p:cNvPr id="28" name="아래쪽 화살표 27"/>
                <p:cNvSpPr/>
                <p:nvPr/>
              </p:nvSpPr>
              <p:spPr>
                <a:xfrm>
                  <a:off x="1819113" y="4417357"/>
                  <a:ext cx="605806" cy="378192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직사각형 28"/>
                    <p:cNvSpPr/>
                    <p:nvPr/>
                  </p:nvSpPr>
                  <p:spPr>
                    <a:xfrm>
                      <a:off x="1913645" y="4433423"/>
                      <a:ext cx="334885" cy="26161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65" name="직사각형 26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3645" y="4433423"/>
                      <a:ext cx="334885" cy="26161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 r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" name="그룹 24"/>
              <p:cNvGrpSpPr/>
              <p:nvPr/>
            </p:nvGrpSpPr>
            <p:grpSpPr>
              <a:xfrm>
                <a:off x="3467831" y="4413389"/>
                <a:ext cx="605806" cy="379733"/>
                <a:chOff x="1819113" y="4415815"/>
                <a:chExt cx="605806" cy="379733"/>
              </a:xfrm>
            </p:grpSpPr>
            <p:sp>
              <p:nvSpPr>
                <p:cNvPr id="26" name="아래쪽 화살표 25"/>
                <p:cNvSpPr/>
                <p:nvPr/>
              </p:nvSpPr>
              <p:spPr>
                <a:xfrm>
                  <a:off x="1819113" y="4415815"/>
                  <a:ext cx="605806" cy="379733"/>
                </a:xfrm>
                <a:prstGeom prst="downArrow">
                  <a:avLst>
                    <a:gd name="adj1" fmla="val 50000"/>
                    <a:gd name="adj2" fmla="val 56204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직사각형 26"/>
                    <p:cNvSpPr/>
                    <p:nvPr/>
                  </p:nvSpPr>
                  <p:spPr>
                    <a:xfrm>
                      <a:off x="1913645" y="4457238"/>
                      <a:ext cx="334885" cy="24506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63" name="직사각형 26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3645" y="4457238"/>
                      <a:ext cx="334885" cy="245067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r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5" name="직사각형 34"/>
            <p:cNvSpPr/>
            <p:nvPr/>
          </p:nvSpPr>
          <p:spPr>
            <a:xfrm>
              <a:off x="1707639" y="1755358"/>
              <a:ext cx="2475114" cy="7723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214549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490888" y="111653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is support polygon</a:t>
            </a:r>
            <a:endParaRPr lang="ko-KR" altLang="en-US" dirty="0"/>
          </a:p>
        </p:txBody>
      </p:sp>
      <p:pic>
        <p:nvPicPr>
          <p:cNvPr id="2050" name="Picture 2" descr="Robotics 05 00013 g010 5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0" y="1864405"/>
            <a:ext cx="52387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0857" y="4920343"/>
            <a:ext cx="3018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Smallest convex set including all contact points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347180" y="1558203"/>
            <a:ext cx="2305050" cy="3965085"/>
            <a:chOff x="6681009" y="3406113"/>
            <a:chExt cx="2305050" cy="39650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09" y="5447148"/>
              <a:ext cx="2305050" cy="19240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09" y="3406113"/>
              <a:ext cx="2305050" cy="204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05207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490888" y="111653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is ZMP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60202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490888" y="111653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ZMP based HLC 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91636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4883659" y="2746195"/>
            <a:ext cx="515568" cy="2453333"/>
            <a:chOff x="3225156" y="3393938"/>
            <a:chExt cx="515568" cy="2453333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42" name="원형 41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원형 42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원형 43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원형 44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타원 40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0" name="직선 연결선 29"/>
          <p:cNvCxnSpPr/>
          <p:nvPr/>
        </p:nvCxnSpPr>
        <p:spPr>
          <a:xfrm>
            <a:off x="4296401" y="3183001"/>
            <a:ext cx="845460" cy="2014305"/>
          </a:xfrm>
          <a:prstGeom prst="line">
            <a:avLst/>
          </a:prstGeom>
          <a:ln w="571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 rot="1353757">
            <a:off x="3667071" y="2842308"/>
            <a:ext cx="515568" cy="2453333"/>
            <a:chOff x="3225156" y="3393938"/>
            <a:chExt cx="515568" cy="2453333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23" name="원형 2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원형 2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원형 2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원형 2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타원 2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490888" y="111653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is Capture </a:t>
            </a:r>
            <a:r>
              <a:rPr lang="en-US" altLang="ko-KR" dirty="0" smtClean="0"/>
              <a:t>Point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193575" y="2746196"/>
            <a:ext cx="515568" cy="2453333"/>
            <a:chOff x="3225156" y="3393938"/>
            <a:chExt cx="515568" cy="2453333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3472665" y="3681413"/>
              <a:ext cx="10275" cy="216585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225156" y="3393938"/>
              <a:ext cx="515568" cy="515566"/>
              <a:chOff x="1300134" y="2195613"/>
              <a:chExt cx="515568" cy="51556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300136" y="2195613"/>
                <a:ext cx="515566" cy="515566"/>
                <a:chOff x="1300136" y="2195613"/>
                <a:chExt cx="515566" cy="515566"/>
              </a:xfrm>
            </p:grpSpPr>
            <p:sp>
              <p:nvSpPr>
                <p:cNvPr id="13" name="원형 12"/>
                <p:cNvSpPr/>
                <p:nvPr/>
              </p:nvSpPr>
              <p:spPr>
                <a:xfrm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원형 13"/>
                <p:cNvSpPr/>
                <p:nvPr/>
              </p:nvSpPr>
              <p:spPr>
                <a:xfrm rot="108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원형 14"/>
                <p:cNvSpPr/>
                <p:nvPr/>
              </p:nvSpPr>
              <p:spPr>
                <a:xfrm rot="54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원형 15"/>
                <p:cNvSpPr/>
                <p:nvPr/>
              </p:nvSpPr>
              <p:spPr>
                <a:xfrm rot="16200000">
                  <a:off x="1300136" y="2195613"/>
                  <a:ext cx="515566" cy="515566"/>
                </a:xfrm>
                <a:prstGeom prst="pie">
                  <a:avLst>
                    <a:gd name="adj1" fmla="val 10786007"/>
                    <a:gd name="adj2" fmla="val 162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/>
              <p:cNvSpPr/>
              <p:nvPr/>
            </p:nvSpPr>
            <p:spPr>
              <a:xfrm>
                <a:off x="1300134" y="2195613"/>
                <a:ext cx="514800" cy="51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7" name="직선 연결선 6"/>
          <p:cNvCxnSpPr/>
          <p:nvPr/>
        </p:nvCxnSpPr>
        <p:spPr>
          <a:xfrm>
            <a:off x="2264147" y="5199529"/>
            <a:ext cx="4688732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758867">
            <a:off x="3782999" y="3002470"/>
            <a:ext cx="209678" cy="15014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073120" y="5128565"/>
            <a:ext cx="137482" cy="137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720827" y="2375751"/>
            <a:ext cx="84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Station</a:t>
            </a:r>
            <a:endParaRPr lang="ko-KR" altLang="en-US" dirty="0"/>
          </a:p>
        </p:txBody>
      </p:sp>
      <p:sp>
        <p:nvSpPr>
          <p:cNvPr id="46" name="오른쪽 화살표 45"/>
          <p:cNvSpPr/>
          <p:nvPr/>
        </p:nvSpPr>
        <p:spPr>
          <a:xfrm rot="20951130">
            <a:off x="4620781" y="3004459"/>
            <a:ext cx="213448" cy="1599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68270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586"/>
            <a:ext cx="7886700" cy="3732828"/>
          </a:xfrm>
        </p:spPr>
        <p:txBody>
          <a:bodyPr>
            <a:normAutofit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Background Explanation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 Topic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 Plan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Future Work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490888" y="111653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How CP </a:t>
            </a:r>
            <a:r>
              <a:rPr lang="en-US" altLang="ko-KR" dirty="0" smtClean="0"/>
              <a:t>based HLC 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47662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4608513" y="1854438"/>
            <a:ext cx="982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</a:t>
            </a:r>
            <a:r>
              <a:rPr lang="en-US" altLang="ko-KR" dirty="0" smtClean="0"/>
              <a:t>LC(Low-Level </a:t>
            </a:r>
            <a:r>
              <a:rPr lang="en-US" altLang="ko-KR" dirty="0" smtClean="0"/>
              <a:t>Controller): </a:t>
            </a:r>
            <a:r>
              <a:rPr lang="en-US" altLang="ko-KR" dirty="0" smtClean="0"/>
              <a:t>Calculate joint angle or joint torque set from the </a:t>
            </a:r>
            <a:r>
              <a:rPr lang="en-US" altLang="ko-KR" dirty="0" err="1" smtClean="0"/>
              <a:t>CoM</a:t>
            </a:r>
            <a:r>
              <a:rPr lang="en-US" altLang="ko-KR" dirty="0" smtClean="0"/>
              <a:t> reference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5086" y="3111561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IK(Inverse Kinematics)</a:t>
            </a:r>
            <a:endParaRPr lang="ko-KR" altLang="en-US" dirty="0"/>
          </a:p>
        </p:txBody>
      </p:sp>
      <p:sp>
        <p:nvSpPr>
          <p:cNvPr id="248" name="TextBox 247"/>
          <p:cNvSpPr txBox="1"/>
          <p:nvPr/>
        </p:nvSpPr>
        <p:spPr>
          <a:xfrm>
            <a:off x="5415086" y="3910159"/>
            <a:ext cx="28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ID(Inverse Dynamics)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98932" y="1552158"/>
            <a:ext cx="3617774" cy="4151493"/>
            <a:chOff x="598932" y="1552158"/>
            <a:chExt cx="3617774" cy="4151493"/>
          </a:xfrm>
        </p:grpSpPr>
        <p:grpSp>
          <p:nvGrpSpPr>
            <p:cNvPr id="4" name="그룹 3"/>
            <p:cNvGrpSpPr/>
            <p:nvPr/>
          </p:nvGrpSpPr>
          <p:grpSpPr>
            <a:xfrm>
              <a:off x="598932" y="1552158"/>
              <a:ext cx="3617774" cy="4151493"/>
              <a:chOff x="874703" y="1755358"/>
              <a:chExt cx="3617774" cy="4151493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604570" y="4148671"/>
                <a:ext cx="679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/>
                  <a:t>Plant</a:t>
                </a:r>
                <a:endParaRPr lang="ko-KR" altLang="en-US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416768" y="4136774"/>
                <a:ext cx="3075709" cy="151837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781143" y="1857896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High-level controller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아래쪽 화살표 8"/>
              <p:cNvSpPr/>
              <p:nvPr/>
            </p:nvSpPr>
            <p:spPr>
              <a:xfrm>
                <a:off x="2753732" y="2453179"/>
                <a:ext cx="390698" cy="521103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983650" y="2891260"/>
                    <a:ext cx="58817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3650" y="2891260"/>
                    <a:ext cx="58817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직선 연결선 10"/>
              <p:cNvCxnSpPr>
                <a:stCxn id="7" idx="2"/>
              </p:cNvCxnSpPr>
              <p:nvPr/>
            </p:nvCxnSpPr>
            <p:spPr>
              <a:xfrm flipH="1">
                <a:off x="2949081" y="5655145"/>
                <a:ext cx="5542" cy="2517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876883" y="5906851"/>
                <a:ext cx="20721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그룹 12"/>
              <p:cNvGrpSpPr/>
              <p:nvPr/>
            </p:nvGrpSpPr>
            <p:grpSpPr>
              <a:xfrm>
                <a:off x="1781143" y="2989613"/>
                <a:ext cx="2335876" cy="590203"/>
                <a:chOff x="1781143" y="3167012"/>
                <a:chExt cx="2335876" cy="590203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1781143" y="3167012"/>
                  <a:ext cx="2335876" cy="59020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1913863" y="3279815"/>
                  <a:ext cx="20808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 dirty="0" smtClean="0"/>
                    <a:t>Low-level </a:t>
                  </a:r>
                  <a:r>
                    <a:rPr lang="en-US" altLang="ko-KR" b="1" dirty="0"/>
                    <a:t>controller</a:t>
                  </a:r>
                  <a:endParaRPr lang="ko-KR" altLang="en-US" b="1" dirty="0"/>
                </a:p>
              </p:txBody>
            </p:sp>
          </p:grpSp>
          <p:sp>
            <p:nvSpPr>
              <p:cNvPr id="16" name="아래쪽 화살표 15"/>
              <p:cNvSpPr/>
              <p:nvPr/>
            </p:nvSpPr>
            <p:spPr>
              <a:xfrm>
                <a:off x="2748962" y="3584959"/>
                <a:ext cx="390698" cy="521103"/>
              </a:xfrm>
              <a:prstGeom prst="down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화살표 연결선 16"/>
              <p:cNvCxnSpPr>
                <a:endCxn id="8" idx="1"/>
              </p:cNvCxnSpPr>
              <p:nvPr/>
            </p:nvCxnSpPr>
            <p:spPr>
              <a:xfrm>
                <a:off x="874703" y="2149242"/>
                <a:ext cx="906440" cy="37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>
                <a:endCxn id="14" idx="1"/>
              </p:cNvCxnSpPr>
              <p:nvPr/>
            </p:nvCxnSpPr>
            <p:spPr>
              <a:xfrm>
                <a:off x="874703" y="3284715"/>
                <a:ext cx="90644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V="1">
                <a:off x="874703" y="2149244"/>
                <a:ext cx="2181" cy="37576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983650" y="1755358"/>
                    <a:ext cx="58817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3650" y="1755358"/>
                    <a:ext cx="58817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" name="그룹 20"/>
              <p:cNvGrpSpPr/>
              <p:nvPr/>
            </p:nvGrpSpPr>
            <p:grpSpPr>
              <a:xfrm>
                <a:off x="1707639" y="4541524"/>
                <a:ext cx="2475114" cy="986652"/>
                <a:chOff x="1707639" y="4413389"/>
                <a:chExt cx="2475114" cy="986652"/>
              </a:xfrm>
            </p:grpSpPr>
            <p:grpSp>
              <p:nvGrpSpPr>
                <p:cNvPr id="22" name="그룹 21"/>
                <p:cNvGrpSpPr/>
                <p:nvPr/>
              </p:nvGrpSpPr>
              <p:grpSpPr>
                <a:xfrm>
                  <a:off x="1707639" y="4809838"/>
                  <a:ext cx="2475114" cy="590203"/>
                  <a:chOff x="2204919" y="4932989"/>
                  <a:chExt cx="2475114" cy="590203"/>
                </a:xfrm>
              </p:grpSpPr>
              <p:sp>
                <p:nvSpPr>
                  <p:cNvPr id="32" name="직사각형 31"/>
                  <p:cNvSpPr/>
                  <p:nvPr/>
                </p:nvSpPr>
                <p:spPr>
                  <a:xfrm>
                    <a:off x="2204919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b="1" dirty="0" smtClean="0"/>
                      <a:t>Position control robot</a:t>
                    </a:r>
                    <a:endParaRPr lang="ko-KR" altLang="en-US" sz="1200" b="1" dirty="0"/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3029957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b="1" dirty="0" smtClean="0"/>
                      <a:t>Torque</a:t>
                    </a:r>
                  </a:p>
                  <a:p>
                    <a:pPr algn="ctr"/>
                    <a:r>
                      <a:rPr lang="en-US" altLang="ko-KR" sz="1200" b="1" dirty="0" smtClean="0"/>
                      <a:t>control robot</a:t>
                    </a:r>
                    <a:endParaRPr lang="ko-KR" altLang="en-US" sz="1200" b="1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직사각형 33"/>
                      <p:cNvSpPr/>
                      <p:nvPr/>
                    </p:nvSpPr>
                    <p:spPr>
                      <a:xfrm>
                        <a:off x="3854995" y="4932989"/>
                        <a:ext cx="825038" cy="590203"/>
                      </a:xfrm>
                      <a:prstGeom prst="rect">
                        <a:avLst/>
                      </a:prstGeom>
                      <a:ln w="28575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ko-KR" sz="1200" b="1" dirty="0"/>
                      </a:p>
                      <a:p>
                        <a:pPr algn="ctr"/>
                        <a:r>
                          <a:rPr lang="en-US" altLang="ko-KR" sz="1200" b="1" dirty="0"/>
                          <a:t>control </a:t>
                        </a:r>
                        <a:r>
                          <a:rPr lang="en-US" altLang="ko-KR" sz="1200" b="1" dirty="0" smtClean="0"/>
                          <a:t>robot</a:t>
                        </a:r>
                        <a:endParaRPr lang="ko-KR" altLang="en-US" sz="1200" b="1" dirty="0"/>
                      </a:p>
                    </p:txBody>
                  </p:sp>
                </mc:Choice>
                <mc:Fallback xmlns="">
                  <p:sp>
                    <p:nvSpPr>
                      <p:cNvPr id="56" name="직사각형 5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54995" y="4932989"/>
                        <a:ext cx="825038" cy="590203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 b="-8824"/>
                        </a:stretch>
                      </a:blipFill>
                      <a:ln w="28575"/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1819113" y="4428659"/>
                  <a:ext cx="605806" cy="366889"/>
                  <a:chOff x="1819113" y="4428659"/>
                  <a:chExt cx="605806" cy="366889"/>
                </a:xfrm>
              </p:grpSpPr>
              <p:sp>
                <p:nvSpPr>
                  <p:cNvPr id="30" name="아래쪽 화살표 29"/>
                  <p:cNvSpPr/>
                  <p:nvPr/>
                </p:nvSpPr>
                <p:spPr>
                  <a:xfrm>
                    <a:off x="1819113" y="4428659"/>
                    <a:ext cx="605806" cy="366889"/>
                  </a:xfrm>
                  <a:prstGeom prst="downArrow">
                    <a:avLst>
                      <a:gd name="adj1" fmla="val 50000"/>
                      <a:gd name="adj2" fmla="val 56204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직사각형 30"/>
                      <p:cNvSpPr/>
                      <p:nvPr/>
                    </p:nvSpPr>
                    <p:spPr>
                      <a:xfrm>
                        <a:off x="1908882" y="4428660"/>
                        <a:ext cx="334885" cy="26830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𝑑𝑒𝑠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67" name="직사각형 26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08882" y="4428660"/>
                        <a:ext cx="334885" cy="268302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 r="-109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2643555" y="4413390"/>
                  <a:ext cx="605806" cy="378192"/>
                  <a:chOff x="1819113" y="4417357"/>
                  <a:chExt cx="605806" cy="378192"/>
                </a:xfrm>
              </p:grpSpPr>
              <p:sp>
                <p:nvSpPr>
                  <p:cNvPr id="28" name="아래쪽 화살표 27"/>
                  <p:cNvSpPr/>
                  <p:nvPr/>
                </p:nvSpPr>
                <p:spPr>
                  <a:xfrm>
                    <a:off x="1819113" y="4417357"/>
                    <a:ext cx="605806" cy="378192"/>
                  </a:xfrm>
                  <a:prstGeom prst="downArrow">
                    <a:avLst>
                      <a:gd name="adj1" fmla="val 50000"/>
                      <a:gd name="adj2" fmla="val 56204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직사각형 28"/>
                      <p:cNvSpPr/>
                      <p:nvPr/>
                    </p:nvSpPr>
                    <p:spPr>
                      <a:xfrm>
                        <a:off x="1913645" y="4433423"/>
                        <a:ext cx="334885" cy="261610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𝑑𝑒𝑠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65" name="직사각형 2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13645" y="4433423"/>
                        <a:ext cx="334885" cy="261610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 r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3467831" y="4413389"/>
                  <a:ext cx="605806" cy="379733"/>
                  <a:chOff x="1819113" y="4415815"/>
                  <a:chExt cx="605806" cy="379733"/>
                </a:xfrm>
              </p:grpSpPr>
              <p:sp>
                <p:nvSpPr>
                  <p:cNvPr id="26" name="아래쪽 화살표 25"/>
                  <p:cNvSpPr/>
                  <p:nvPr/>
                </p:nvSpPr>
                <p:spPr>
                  <a:xfrm>
                    <a:off x="1819113" y="4415815"/>
                    <a:ext cx="605806" cy="379733"/>
                  </a:xfrm>
                  <a:prstGeom prst="downArrow">
                    <a:avLst>
                      <a:gd name="adj1" fmla="val 50000"/>
                      <a:gd name="adj2" fmla="val 56204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직사각형 26"/>
                      <p:cNvSpPr/>
                      <p:nvPr/>
                    </p:nvSpPr>
                    <p:spPr>
                      <a:xfrm>
                        <a:off x="1913645" y="4457238"/>
                        <a:ext cx="334885" cy="24506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9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ko-KR" sz="9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𝑑𝑒𝑠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63" name="직사각형 262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13645" y="4457238"/>
                        <a:ext cx="334885" cy="245067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 r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7" name="직사각형 36"/>
            <p:cNvSpPr/>
            <p:nvPr/>
          </p:nvSpPr>
          <p:spPr>
            <a:xfrm>
              <a:off x="1438524" y="2697437"/>
              <a:ext cx="2475114" cy="7723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543248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147884" y="1649442"/>
            <a:ext cx="216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IK(Inverse Kinematics)</a:t>
            </a:r>
            <a:endParaRPr lang="ko-KR" altLang="en-US" dirty="0"/>
          </a:p>
        </p:txBody>
      </p:sp>
      <p:sp>
        <p:nvSpPr>
          <p:cNvPr id="248" name="TextBox 247"/>
          <p:cNvSpPr txBox="1"/>
          <p:nvPr/>
        </p:nvSpPr>
        <p:spPr>
          <a:xfrm>
            <a:off x="5816888" y="1649442"/>
            <a:ext cx="21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ID(Inverse Dynamics)</a:t>
            </a:r>
            <a:endParaRPr lang="ko-KR" alt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98" y="2700780"/>
            <a:ext cx="2538746" cy="189895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67" y="2229595"/>
            <a:ext cx="2640370" cy="3923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직사각형 41"/>
              <p:cNvSpPr/>
              <p:nvPr/>
            </p:nvSpPr>
            <p:spPr>
              <a:xfrm>
                <a:off x="719823" y="4713016"/>
                <a:ext cx="3459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3" y="4713016"/>
                <a:ext cx="34597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직사각형 42"/>
              <p:cNvSpPr/>
              <p:nvPr/>
            </p:nvSpPr>
            <p:spPr>
              <a:xfrm>
                <a:off x="719823" y="5082348"/>
                <a:ext cx="3393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3" y="5082348"/>
                <a:ext cx="339355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69342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Inverse Kinematics</a:t>
            </a:r>
            <a:endParaRPr lang="ko-KR" altLang="en-US" sz="3000" dirty="0"/>
          </a:p>
        </p:txBody>
      </p:sp>
      <p:grpSp>
        <p:nvGrpSpPr>
          <p:cNvPr id="197" name="그룹 196"/>
          <p:cNvGrpSpPr/>
          <p:nvPr/>
        </p:nvGrpSpPr>
        <p:grpSpPr>
          <a:xfrm>
            <a:off x="-5124359" y="883299"/>
            <a:ext cx="2203673" cy="1775909"/>
            <a:chOff x="-5124359" y="883299"/>
            <a:chExt cx="2203673" cy="1775909"/>
          </a:xfrm>
        </p:grpSpPr>
        <p:cxnSp>
          <p:nvCxnSpPr>
            <p:cNvPr id="69" name="직선 화살표 연결선 68"/>
            <p:cNvCxnSpPr/>
            <p:nvPr/>
          </p:nvCxnSpPr>
          <p:spPr>
            <a:xfrm>
              <a:off x="-4807275" y="2459643"/>
              <a:ext cx="925496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원호 40"/>
            <p:cNvSpPr/>
            <p:nvPr/>
          </p:nvSpPr>
          <p:spPr>
            <a:xfrm rot="5400000">
              <a:off x="-4430535" y="883299"/>
              <a:ext cx="392747" cy="392747"/>
            </a:xfrm>
            <a:prstGeom prst="arc">
              <a:avLst>
                <a:gd name="adj1" fmla="val 16200000"/>
                <a:gd name="adj2" fmla="val 20115605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-5124359" y="2456007"/>
              <a:ext cx="666750" cy="203201"/>
              <a:chOff x="2957512" y="3848099"/>
              <a:chExt cx="666750" cy="203201"/>
            </a:xfrm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2957512" y="3848100"/>
                <a:ext cx="666750" cy="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>
                <a:off x="2957512" y="3848100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 flipH="1">
                <a:off x="3069272" y="3848100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 flipH="1">
                <a:off x="3182619" y="3848099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flipH="1">
                <a:off x="3291680" y="3848099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H="1">
                <a:off x="3400741" y="3848099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 flipH="1">
                <a:off x="3507103" y="3848099"/>
                <a:ext cx="111760" cy="203200"/>
              </a:xfrm>
              <a:prstGeom prst="lin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 27"/>
            <p:cNvCxnSpPr/>
            <p:nvPr/>
          </p:nvCxnSpPr>
          <p:spPr>
            <a:xfrm flipV="1">
              <a:off x="-4790984" y="1079674"/>
              <a:ext cx="556823" cy="1376332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-4819082" y="2421716"/>
              <a:ext cx="68580" cy="685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 flipH="1" flipV="1">
              <a:off x="-4239719" y="1079675"/>
              <a:ext cx="460792" cy="1085185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-4236127" y="1079675"/>
              <a:ext cx="4572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-4054199" y="1145502"/>
                  <a:ext cx="17242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054199" y="1145502"/>
                  <a:ext cx="172420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21429" r="-10714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/>
            <p:cNvCxnSpPr/>
            <p:nvPr/>
          </p:nvCxnSpPr>
          <p:spPr>
            <a:xfrm>
              <a:off x="-3793691" y="2166290"/>
              <a:ext cx="4572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/>
            <p:cNvSpPr/>
            <p:nvPr/>
          </p:nvSpPr>
          <p:spPr>
            <a:xfrm>
              <a:off x="-3975817" y="1952612"/>
              <a:ext cx="392747" cy="392747"/>
            </a:xfrm>
            <a:prstGeom prst="arc">
              <a:avLst>
                <a:gd name="adj1" fmla="val 17646187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 flipV="1">
              <a:off x="-3779443" y="1230140"/>
              <a:ext cx="364405" cy="934721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-3593149" y="1890174"/>
                  <a:ext cx="17242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593149" y="1890174"/>
                  <a:ext cx="172420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21429" r="-10714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직선 연결선 49"/>
            <p:cNvCxnSpPr/>
            <p:nvPr/>
          </p:nvCxnSpPr>
          <p:spPr>
            <a:xfrm>
              <a:off x="-4751575" y="2456006"/>
              <a:ext cx="4572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/>
            <p:cNvSpPr/>
            <p:nvPr/>
          </p:nvSpPr>
          <p:spPr>
            <a:xfrm>
              <a:off x="-4933701" y="2242328"/>
              <a:ext cx="392747" cy="392747"/>
            </a:xfrm>
            <a:prstGeom prst="arc">
              <a:avLst>
                <a:gd name="adj1" fmla="val 16954243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-4556787" y="2191956"/>
                  <a:ext cx="16914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56787" y="2191956"/>
                  <a:ext cx="169149" cy="169277"/>
                </a:xfrm>
                <a:prstGeom prst="rect">
                  <a:avLst/>
                </a:prstGeom>
                <a:blipFill>
                  <a:blip r:embed="rId5"/>
                  <a:stretch>
                    <a:fillRect l="-17857" r="-7143" b="-2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-4717498" y="1640960"/>
                  <a:ext cx="13882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717498" y="1640960"/>
                  <a:ext cx="138820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21739" r="-8696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-4164153" y="1627875"/>
                  <a:ext cx="14209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164153" y="1627875"/>
                  <a:ext cx="14209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6087" r="-13043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-3752948" y="1506738"/>
                  <a:ext cx="14209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752948" y="1506738"/>
                  <a:ext cx="142090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20833" r="-8333" b="-17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-3380748" y="980406"/>
                  <a:ext cx="4600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80748" y="980406"/>
                  <a:ext cx="460062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1842" r="-13158" b="-3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타원 28"/>
            <p:cNvSpPr/>
            <p:nvPr/>
          </p:nvSpPr>
          <p:spPr>
            <a:xfrm>
              <a:off x="-3449328" y="1195850"/>
              <a:ext cx="68580" cy="685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4" name="직선 화살표 연결선 193"/>
            <p:cNvCxnSpPr/>
            <p:nvPr/>
          </p:nvCxnSpPr>
          <p:spPr>
            <a:xfrm flipV="1">
              <a:off x="-4797334" y="1511933"/>
              <a:ext cx="0" cy="94026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8" name="그림 1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4" y="2030597"/>
            <a:ext cx="4414009" cy="3301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직사각형 199"/>
              <p:cNvSpPr/>
              <p:nvPr/>
            </p:nvSpPr>
            <p:spPr>
              <a:xfrm>
                <a:off x="5045081" y="2490296"/>
                <a:ext cx="3459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0" name="직사각형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81" y="2490296"/>
                <a:ext cx="34597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직사각형 200"/>
              <p:cNvSpPr/>
              <p:nvPr/>
            </p:nvSpPr>
            <p:spPr>
              <a:xfrm>
                <a:off x="5045081" y="2859628"/>
                <a:ext cx="3393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1" name="직사각형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81" y="2859628"/>
                <a:ext cx="3393558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5450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High-Level Controller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152900" y="1085850"/>
                <a:ext cx="4191000" cy="1014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Newton`s Law: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1: </m:t>
                          </m:r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𝑠𝑒𝑔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 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00" y="1085850"/>
                <a:ext cx="4191000" cy="1014445"/>
              </a:xfrm>
              <a:prstGeom prst="rect">
                <a:avLst/>
              </a:prstGeom>
              <a:blipFill>
                <a:blip r:embed="rId14"/>
                <a:stretch>
                  <a:fillRect l="-1163" t="-43713" b="-3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152900" y="2714468"/>
                <a:ext cx="4191000" cy="10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Newton`s Law: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1: </m:t>
                          </m:r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𝑠𝑒𝑔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 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00" y="2714468"/>
                <a:ext cx="4191000" cy="1048813"/>
              </a:xfrm>
              <a:prstGeom prst="rect">
                <a:avLst/>
              </a:prstGeom>
              <a:blipFill>
                <a:blip r:embed="rId15"/>
                <a:stretch>
                  <a:fillRect l="-1163" t="-40698"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-3976432" y="1362886"/>
            <a:ext cx="2652167" cy="3751975"/>
            <a:chOff x="-3976432" y="1362886"/>
            <a:chExt cx="2652167" cy="3751975"/>
          </a:xfrm>
        </p:grpSpPr>
        <p:cxnSp>
          <p:nvCxnSpPr>
            <p:cNvPr id="13" name="직선 연결선 12"/>
            <p:cNvCxnSpPr>
              <a:stCxn id="4" idx="0"/>
            </p:cNvCxnSpPr>
            <p:nvPr/>
          </p:nvCxnSpPr>
          <p:spPr>
            <a:xfrm flipV="1">
              <a:off x="-3615118" y="3276658"/>
              <a:ext cx="414497" cy="757709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-3976432" y="4123269"/>
              <a:ext cx="666750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flipH="1">
              <a:off x="-3976432" y="4123269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-3864672" y="4123269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-3751325" y="4123268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-3642264" y="4123268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-3533203" y="4123268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-3426841" y="4123268"/>
              <a:ext cx="111760" cy="20320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이등변 삼각형 3"/>
            <p:cNvSpPr/>
            <p:nvPr/>
          </p:nvSpPr>
          <p:spPr>
            <a:xfrm>
              <a:off x="-3808793" y="4034367"/>
              <a:ext cx="387350" cy="8890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 flipV="1">
              <a:off x="-3643057" y="2380280"/>
              <a:ext cx="442437" cy="896376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-3419806" y="2597446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419806" y="2597446"/>
                  <a:ext cx="34290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-3431394" y="3575101"/>
                  <a:ext cx="3429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431394" y="3575101"/>
                  <a:ext cx="34290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오른쪽 화살표 24"/>
            <p:cNvSpPr/>
            <p:nvPr/>
          </p:nvSpPr>
          <p:spPr>
            <a:xfrm rot="20260608">
              <a:off x="-2898883" y="2495945"/>
              <a:ext cx="391235" cy="1905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/>
            <p:nvPr/>
          </p:nvCxnSpPr>
          <p:spPr>
            <a:xfrm flipV="1">
              <a:off x="-2336098" y="3763520"/>
              <a:ext cx="414497" cy="757709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-1921601" y="3390764"/>
              <a:ext cx="199828" cy="372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-1721773" y="3392476"/>
                  <a:ext cx="28373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21773" y="3392476"/>
                  <a:ext cx="283731" cy="184666"/>
                </a:xfrm>
                <a:prstGeom prst="rect">
                  <a:avLst/>
                </a:prstGeom>
                <a:blipFill>
                  <a:blip r:embed="rId18"/>
                  <a:stretch>
                    <a:fillRect l="-4348" t="-6667" r="-4348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아래로 구부러진 화살표 49"/>
            <p:cNvSpPr/>
            <p:nvPr/>
          </p:nvSpPr>
          <p:spPr>
            <a:xfrm rot="1755108">
              <a:off x="-2059812" y="3510254"/>
              <a:ext cx="476250" cy="152400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-1709316" y="3700803"/>
                  <a:ext cx="29334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09316" y="3700803"/>
                  <a:ext cx="293349" cy="184666"/>
                </a:xfrm>
                <a:prstGeom prst="rect">
                  <a:avLst/>
                </a:prstGeom>
                <a:blipFill>
                  <a:blip r:embed="rId19"/>
                  <a:stretch>
                    <a:fillRect l="-4167" r="-2083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53"/>
            <p:cNvCxnSpPr/>
            <p:nvPr/>
          </p:nvCxnSpPr>
          <p:spPr>
            <a:xfrm rot="10800000" flipH="1">
              <a:off x="-2535926" y="4521229"/>
              <a:ext cx="199828" cy="372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위로 구부러진 화살표 58"/>
            <p:cNvSpPr/>
            <p:nvPr/>
          </p:nvSpPr>
          <p:spPr>
            <a:xfrm rot="12471282">
              <a:off x="-2643263" y="4647282"/>
              <a:ext cx="414497" cy="120650"/>
            </a:xfrm>
            <a:prstGeom prst="curved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-2275525" y="4655284"/>
                  <a:ext cx="17434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75525" y="4655284"/>
                  <a:ext cx="174343" cy="184666"/>
                </a:xfrm>
                <a:prstGeom prst="rect">
                  <a:avLst/>
                </a:prstGeom>
                <a:blipFill>
                  <a:blip r:embed="rId20"/>
                  <a:stretch>
                    <a:fillRect l="-14286" r="-3571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-2618387" y="4930195"/>
                  <a:ext cx="1647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8387" y="4930195"/>
                  <a:ext cx="164725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33333" t="-3333" r="-7407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오른쪽 화살표 63"/>
            <p:cNvSpPr/>
            <p:nvPr/>
          </p:nvSpPr>
          <p:spPr>
            <a:xfrm rot="981417">
              <a:off x="-2898884" y="3692344"/>
              <a:ext cx="391235" cy="1905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-2714780" y="1362886"/>
                  <a:ext cx="28373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14780" y="1362886"/>
                  <a:ext cx="283731" cy="184666"/>
                </a:xfrm>
                <a:prstGeom prst="rect">
                  <a:avLst/>
                </a:prstGeom>
                <a:blipFill>
                  <a:blip r:embed="rId22"/>
                  <a:stretch>
                    <a:fillRect l="-4348" t="-6667" r="-4348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-2193206" y="1460048"/>
                  <a:ext cx="29334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93206" y="1460048"/>
                  <a:ext cx="293349" cy="184666"/>
                </a:xfrm>
                <a:prstGeom prst="rect">
                  <a:avLst/>
                </a:prstGeom>
                <a:blipFill>
                  <a:blip r:embed="rId23"/>
                  <a:stretch>
                    <a:fillRect l="-2083" r="-2083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그룹 75"/>
            <p:cNvGrpSpPr/>
            <p:nvPr/>
          </p:nvGrpSpPr>
          <p:grpSpPr>
            <a:xfrm rot="18508221">
              <a:off x="-2605726" y="1519542"/>
              <a:ext cx="1059701" cy="1503221"/>
              <a:chOff x="2665811" y="1789823"/>
              <a:chExt cx="1059701" cy="1503221"/>
            </a:xfrm>
          </p:grpSpPr>
          <p:cxnSp>
            <p:nvCxnSpPr>
              <p:cNvPr id="65" name="직선 연결선 64"/>
              <p:cNvCxnSpPr/>
              <p:nvPr/>
            </p:nvCxnSpPr>
            <p:spPr>
              <a:xfrm flipV="1">
                <a:off x="2972976" y="2162579"/>
                <a:ext cx="414497" cy="757709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/>
              <p:cNvCxnSpPr/>
              <p:nvPr/>
            </p:nvCxnSpPr>
            <p:spPr>
              <a:xfrm flipH="1">
                <a:off x="3387473" y="1789823"/>
                <a:ext cx="199828" cy="372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아래로 구부러진 화살표 67"/>
              <p:cNvSpPr/>
              <p:nvPr/>
            </p:nvSpPr>
            <p:spPr>
              <a:xfrm rot="1755108">
                <a:off x="3249262" y="1909313"/>
                <a:ext cx="476250" cy="152400"/>
              </a:xfrm>
              <a:prstGeom prst="curved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0" name="직선 화살표 연결선 69"/>
              <p:cNvCxnSpPr/>
              <p:nvPr/>
            </p:nvCxnSpPr>
            <p:spPr>
              <a:xfrm rot="10800000" flipH="1">
                <a:off x="2773148" y="2920288"/>
                <a:ext cx="199828" cy="372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위로 구부러진 화살표 70"/>
              <p:cNvSpPr/>
              <p:nvPr/>
            </p:nvSpPr>
            <p:spPr>
              <a:xfrm rot="12471282">
                <a:off x="2665811" y="3046341"/>
                <a:ext cx="414497" cy="120650"/>
              </a:xfrm>
              <a:prstGeom prst="curvedUp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-1659931" y="2643706"/>
                  <a:ext cx="17793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59931" y="2643706"/>
                  <a:ext cx="177933" cy="184666"/>
                </a:xfrm>
                <a:prstGeom prst="rect">
                  <a:avLst/>
                </a:prstGeom>
                <a:blipFill>
                  <a:blip r:embed="rId24"/>
                  <a:stretch>
                    <a:fillRect l="-13793" r="-3448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-1718166" y="2915996"/>
                  <a:ext cx="16831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18166" y="2915996"/>
                  <a:ext cx="168316" cy="184666"/>
                </a:xfrm>
                <a:prstGeom prst="rect">
                  <a:avLst/>
                </a:prstGeom>
                <a:blipFill>
                  <a:blip r:embed="rId25"/>
                  <a:stretch>
                    <a:fillRect l="-32143" t="-3226" r="-3571" b="-290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타원 81"/>
            <p:cNvSpPr/>
            <p:nvPr/>
          </p:nvSpPr>
          <p:spPr>
            <a:xfrm>
              <a:off x="-2192392" y="4049184"/>
              <a:ext cx="148498" cy="1484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-2159729" y="2211795"/>
              <a:ext cx="148498" cy="1484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-2095931" y="1913988"/>
                  <a:ext cx="16421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95931" y="1913988"/>
                  <a:ext cx="164212" cy="184666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-1942170" y="2314845"/>
                  <a:ext cx="220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42170" y="2314845"/>
                  <a:ext cx="220317" cy="184666"/>
                </a:xfrm>
                <a:prstGeom prst="rect">
                  <a:avLst/>
                </a:prstGeom>
                <a:blipFill>
                  <a:blip r:embed="rId27"/>
                  <a:stretch>
                    <a:fillRect l="-8108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-2168041" y="4301671"/>
                  <a:ext cx="2203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68041" y="4301671"/>
                  <a:ext cx="220317" cy="184666"/>
                </a:xfrm>
                <a:prstGeom prst="rect">
                  <a:avLst/>
                </a:prstGeom>
                <a:blipFill>
                  <a:blip r:embed="rId28"/>
                  <a:stretch>
                    <a:fillRect l="-8333" r="-2778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-1962960" y="3918706"/>
                  <a:ext cx="1606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62960" y="3918706"/>
                  <a:ext cx="160620" cy="184666"/>
                </a:xfrm>
                <a:prstGeom prst="rect">
                  <a:avLst/>
                </a:prstGeom>
                <a:blipFill>
                  <a:blip r:embed="rId29"/>
                  <a:stretch>
                    <a:fillRect l="-15385" r="-3846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9" y="1114289"/>
            <a:ext cx="3429642" cy="50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3853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4518341"/>
            <a:ext cx="4019550" cy="1613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Applications of (Legged) Robot</a:t>
            </a:r>
          </a:p>
          <a:p>
            <a:pPr marL="0" indent="0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Personal service</a:t>
            </a:r>
          </a:p>
          <a:p>
            <a:pPr marL="0" indent="0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Disaster relief</a:t>
            </a:r>
          </a:p>
          <a:p>
            <a:pPr marL="0" indent="0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Extra..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79731" y="5034601"/>
            <a:ext cx="4983194" cy="942975"/>
            <a:chOff x="2903506" y="4745881"/>
            <a:chExt cx="4983194" cy="942975"/>
          </a:xfrm>
        </p:grpSpPr>
        <p:sp>
          <p:nvSpPr>
            <p:cNvPr id="6" name="오른쪽 대괄호 5"/>
            <p:cNvSpPr/>
            <p:nvPr/>
          </p:nvSpPr>
          <p:spPr>
            <a:xfrm>
              <a:off x="2903506" y="4745881"/>
              <a:ext cx="104775" cy="942975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3008281" y="5134024"/>
              <a:ext cx="1088484" cy="166688"/>
            </a:xfrm>
            <a:prstGeom prst="rightArrow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61660" y="5017313"/>
              <a:ext cx="36250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Big themes of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“Civil Robotics”</a:t>
              </a:r>
              <a:endPara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70346" y="1271442"/>
            <a:ext cx="7858276" cy="3446319"/>
            <a:chOff x="546551" y="1162388"/>
            <a:chExt cx="7858276" cy="3446319"/>
          </a:xfrm>
        </p:grpSpPr>
        <p:pic>
          <p:nvPicPr>
            <p:cNvPr id="11" name="Spotmini_Home Service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46551" y="1162388"/>
              <a:ext cx="4713910" cy="2649505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5384505" y="1162388"/>
              <a:ext cx="3020322" cy="3446319"/>
              <a:chOff x="5817087" y="711518"/>
              <a:chExt cx="3217014" cy="3613607"/>
            </a:xfrm>
          </p:grpSpPr>
          <p:pic>
            <p:nvPicPr>
              <p:cNvPr id="13" name="DRC Hubo - Disaster Relief 2">
                <a:hlinkClick r:id="" action="ppaction://media"/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5817088" y="711518"/>
                <a:ext cx="3217013" cy="1808158"/>
              </a:xfrm>
              <a:prstGeom prst="rect">
                <a:avLst/>
              </a:prstGeom>
            </p:spPr>
          </p:pic>
          <p:pic>
            <p:nvPicPr>
              <p:cNvPr id="14" name="DRC Hubo - Disaster Relief">
                <a:hlinkClick r:id="" action="ppaction://media"/>
              </p:cNvPr>
              <p:cNvPicPr>
                <a:picLocks noChangeAspect="1"/>
              </p:cNvPicPr>
              <p:nvPr>
                <a:vide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5817087" y="2519676"/>
                <a:ext cx="3212196" cy="18054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005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1. Background Explanation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934669"/>
            <a:ext cx="7886700" cy="1212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Bipedal vs. Quadrupedal   </a:t>
            </a:r>
          </a:p>
          <a:p>
            <a:pPr marL="0" indent="0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Stable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Heavy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payload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67144" y="1493791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Recommendation: </a:t>
            </a:r>
            <a:r>
              <a:rPr lang="en-US" altLang="ko-KR" sz="20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Quadrupedal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Testing Robustn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53435" y="2289361"/>
            <a:ext cx="3638340" cy="2046566"/>
          </a:xfrm>
          <a:prstGeom prst="rect">
            <a:avLst/>
          </a:prstGeom>
        </p:spPr>
      </p:pic>
      <p:sp>
        <p:nvSpPr>
          <p:cNvPr id="10" name="오른쪽 대괄호 9"/>
          <p:cNvSpPr/>
          <p:nvPr/>
        </p:nvSpPr>
        <p:spPr>
          <a:xfrm>
            <a:off x="2854867" y="1401089"/>
            <a:ext cx="104775" cy="585514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2959642" y="1610502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Hondas Asimo Robot buckling on the stair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9969" end="23304"/>
                </p14:media>
              </p:ext>
            </p:extLst>
          </p:nvPr>
        </p:nvPicPr>
        <p:blipFill rotWithShape="1">
          <a:blip r:embed="rId12"/>
          <a:srcRect l="289" t="12133" r="289" b="12133"/>
          <a:stretch/>
        </p:blipFill>
        <p:spPr>
          <a:xfrm>
            <a:off x="628648" y="4325653"/>
            <a:ext cx="3638341" cy="2046567"/>
          </a:xfrm>
          <a:prstGeom prst="rect">
            <a:avLst/>
          </a:prstGeom>
        </p:spPr>
      </p:pic>
      <p:pic>
        <p:nvPicPr>
          <p:cNvPr id="8" name="SpotMini Autonomous Navigation (online-video-cutter.com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53435" y="4335926"/>
            <a:ext cx="3628066" cy="2040787"/>
          </a:xfrm>
          <a:prstGeom prst="rect">
            <a:avLst/>
          </a:prstGeom>
        </p:spPr>
      </p:pic>
      <p:pic>
        <p:nvPicPr>
          <p:cNvPr id="9" name="A Compilation of Robots Falling Down at the DARPA Robotics Challenge (online-video-cutter.com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8649" y="2279087"/>
            <a:ext cx="3638341" cy="20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9"/>
            </p:par>
            <p:par>
              <p:cTn id="20"/>
            </p:par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4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1. Background Explanation</a:t>
            </a:r>
            <a:endParaRPr lang="ko-KR" alt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967697" y="1959475"/>
            <a:ext cx="499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∴ Quadrupedal Robot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Reliable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Motion Control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7918" y="3035651"/>
            <a:ext cx="482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Highly related with </a:t>
            </a:r>
            <a:r>
              <a:rPr lang="en-US" altLang="ko-KR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“Civil Robotics”</a:t>
            </a:r>
            <a:endParaRPr lang="ko-KR" altLang="en-US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1181744" y="3038088"/>
            <a:ext cx="606174" cy="36689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1066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502350" y="2854291"/>
            <a:ext cx="8212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How Robot Works??</a:t>
            </a:r>
            <a:endParaRPr lang="ko-KR" altLang="en-US" sz="8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53503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478004" y="2173159"/>
            <a:ext cx="2453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Position based Robot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8004" y="4551765"/>
            <a:ext cx="235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Torque based </a:t>
            </a:r>
            <a:r>
              <a:rPr lang="en-US" altLang="ko-KR" dirty="0"/>
              <a:t>Robot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57176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Position based Robot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63191" y="4863402"/>
            <a:ext cx="3607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Control </a:t>
            </a:r>
            <a:r>
              <a:rPr lang="en-US" altLang="ko-KR" dirty="0" smtClean="0"/>
              <a:t>angle of each </a:t>
            </a:r>
            <a:r>
              <a:rPr lang="en-US" altLang="ko-KR" dirty="0" smtClean="0"/>
              <a:t>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Rigid and precise movement from high gain</a:t>
            </a:r>
            <a:endParaRPr lang="ko-KR" altLang="en-US" dirty="0"/>
          </a:p>
        </p:txBody>
      </p:sp>
      <p:pic>
        <p:nvPicPr>
          <p:cNvPr id="4" name="Dynamic Torque Control of a Hydraulic Quadruped Robot (ICRA12)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0513" y="115885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1115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Background Explanation – </a:t>
            </a:r>
            <a:r>
              <a:rPr lang="en-US" altLang="ko-KR" sz="2400" dirty="0" smtClean="0"/>
              <a:t>Torque based Robot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859635" y="4672483"/>
            <a:ext cx="3159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Unitree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Laikago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Control torque(current) of each joint</a:t>
            </a:r>
            <a:endParaRPr lang="ko-KR" altLang="en-US" dirty="0"/>
          </a:p>
        </p:txBody>
      </p:sp>
      <p:pic>
        <p:nvPicPr>
          <p:cNvPr id="5" name="Laikago a four leg robot is coming to you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7650" y="1039281"/>
            <a:ext cx="6181725" cy="34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2623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13568</TotalTime>
  <Words>675</Words>
  <Application>Microsoft Office PowerPoint</Application>
  <PresentationFormat>화면 슬라이드 쇼(4:3)</PresentationFormat>
  <Paragraphs>208</Paragraphs>
  <Slides>24</Slides>
  <Notes>23</Notes>
  <HiddenSlides>0</HiddenSlides>
  <MMClips>9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Centaur</vt:lpstr>
      <vt:lpstr>HY헤드라인M</vt:lpstr>
      <vt:lpstr>나눔바른펜</vt:lpstr>
      <vt:lpstr>나눔스퀘어</vt:lpstr>
      <vt:lpstr>Arial</vt:lpstr>
      <vt:lpstr>Calibri</vt:lpstr>
      <vt:lpstr>Calibri Light</vt:lpstr>
      <vt:lpstr>Cambria Math</vt:lpstr>
      <vt:lpstr>Times New Roman</vt:lpstr>
      <vt:lpstr>맑은 고딕</vt:lpstr>
      <vt:lpstr>Office 테마</vt:lpstr>
      <vt:lpstr>A Reactive Online Optimization Based Whole Body Control for Quadruped Locomotion Over Challenging Terrain</vt:lpstr>
      <vt:lpstr>Table of Contents</vt:lpstr>
      <vt:lpstr>1. Background Explanation</vt:lpstr>
      <vt:lpstr>1. Background Explanation</vt:lpstr>
      <vt:lpstr>1. Background Explanation</vt:lpstr>
      <vt:lpstr>1. Background Explanation</vt:lpstr>
      <vt:lpstr>1. Background Explanation</vt:lpstr>
      <vt:lpstr>1. Background Explanation – Position based Robot</vt:lpstr>
      <vt:lpstr>1. Background Explanation – Torque based Robot</vt:lpstr>
      <vt:lpstr>1. Background Explanation – Torque based Robot</vt:lpstr>
      <vt:lpstr>1. Background Explanation</vt:lpstr>
      <vt:lpstr>1. Background Explanation – Simplified Robot Model</vt:lpstr>
      <vt:lpstr>1. Background Explanation – Simplified Robot Model</vt:lpstr>
      <vt:lpstr>1. Background Explanation – Simplified Robot Model</vt:lpstr>
      <vt:lpstr>1. Background Explanation – High-Level Controller</vt:lpstr>
      <vt:lpstr>1. Background Explanation – High-Level Controller</vt:lpstr>
      <vt:lpstr>1. Background Explanation – High-Level Controller</vt:lpstr>
      <vt:lpstr>1. Background Explanation – High-Level Controller</vt:lpstr>
      <vt:lpstr>1. Background Explanation – High-Level Controller</vt:lpstr>
      <vt:lpstr>1. Background Explanation – High-Level Controller</vt:lpstr>
      <vt:lpstr>1. Background Explanation – High-Level Controller</vt:lpstr>
      <vt:lpstr>1. Background Explanation – High-Level Controller</vt:lpstr>
      <vt:lpstr>1. Background Explanation – Inverse Kinematics</vt:lpstr>
      <vt:lpstr>1. Background Explanation – High-Level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Choe JongHun</cp:lastModifiedBy>
  <cp:revision>432</cp:revision>
  <dcterms:created xsi:type="dcterms:W3CDTF">2016-12-02T06:38:51Z</dcterms:created>
  <dcterms:modified xsi:type="dcterms:W3CDTF">2018-10-11T12:17:46Z</dcterms:modified>
</cp:coreProperties>
</file>